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7" r:id="rId2"/>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300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7A7CB-59D5-4C2D-A326-3E1AA1AA8724}" type="datetimeFigureOut">
              <a:rPr lang="en-US" smtClean="0"/>
              <a:t>8/29/2024</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F00034-D9B2-4333-9D53-E5B740FE380B}" type="slidenum">
              <a:rPr lang="en-US" smtClean="0"/>
              <a:t>‹#›</a:t>
            </a:fld>
            <a:endParaRPr lang="en-US"/>
          </a:p>
        </p:txBody>
      </p:sp>
    </p:spTree>
    <p:extLst>
      <p:ext uri="{BB962C8B-B14F-4D97-AF65-F5344CB8AC3E}">
        <p14:creationId xmlns:p14="http://schemas.microsoft.com/office/powerpoint/2010/main" val="2004537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920DAB-0631-460C-8742-E4918A094180}"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392774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3E5ADE-1FD6-4FCE-B076-0197E2475EE0}"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3243807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3FAC49-01C4-49F2-90FF-A27F97613393}"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3023054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4EF1BF-84F8-424C-A65C-71F5023556E5}"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1268818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5E4A33-49E0-42B7-9CB2-9B24F89FF2FA}" type="datetime1">
              <a:rPr lang="en-US" smtClean="0"/>
              <a:t>8/29/2024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195127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AEB50A-DF3B-4F07-B0BC-184738C008AC}" type="datetime1">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245909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F2FC66-F57E-4ACF-8EA2-124B58B74A57}" type="datetime1">
              <a:rPr lang="en-US" smtClean="0"/>
              <a:t>8/29/2024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401822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F00B019-1284-4423-9A98-412AD7080C80}" type="datetime1">
              <a:rPr lang="en-US" smtClean="0"/>
              <a:t>8/29/2024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277028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90CE7-F56C-4824-A36F-A2DCDF5E4DB4}" type="datetime1">
              <a:rPr lang="en-US" smtClean="0"/>
              <a:t>8/29/2024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1589202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3224B08-9EB3-460B-8F1A-6C9E6980B7A0}" type="datetime1">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211374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F57A588-F877-414B-B2A8-7F78472310E7}" type="datetime1">
              <a:rPr lang="en-US" smtClean="0"/>
              <a:t>8/29/2024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0123E-1667-4C63-A59C-CE9D910D22CB}" type="slidenum">
              <a:rPr lang="en-US" smtClean="0"/>
              <a:t>‹#›</a:t>
            </a:fld>
            <a:endParaRPr lang="en-US"/>
          </a:p>
        </p:txBody>
      </p:sp>
    </p:spTree>
    <p:extLst>
      <p:ext uri="{BB962C8B-B14F-4D97-AF65-F5344CB8AC3E}">
        <p14:creationId xmlns:p14="http://schemas.microsoft.com/office/powerpoint/2010/main" val="1264613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8F435022-29AC-45FC-B469-0A2A12124EDC}" type="datetime1">
              <a:rPr lang="en-US" smtClean="0"/>
              <a:t>8/29/2024</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F5A0123E-1667-4C63-A59C-CE9D910D22CB}" type="slidenum">
              <a:rPr lang="en-US" smtClean="0"/>
              <a:t>‹#›</a:t>
            </a:fld>
            <a:endParaRPr lang="en-US"/>
          </a:p>
        </p:txBody>
      </p:sp>
    </p:spTree>
    <p:extLst>
      <p:ext uri="{BB962C8B-B14F-4D97-AF65-F5344CB8AC3E}">
        <p14:creationId xmlns:p14="http://schemas.microsoft.com/office/powerpoint/2010/main" val="1344814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40615" y="393479"/>
            <a:ext cx="5069696" cy="338554"/>
          </a:xfrm>
          <a:prstGeom prst="rect">
            <a:avLst/>
          </a:prstGeom>
          <a:noFill/>
        </p:spPr>
        <p:txBody>
          <a:bodyPr wrap="square" rtlCol="0">
            <a:spAutoFit/>
          </a:bodyPr>
          <a:lstStyle/>
          <a:p>
            <a:r>
              <a:rPr lang="en-US" sz="1600" b="1" i="1" dirty="0">
                <a:latin typeface="Arial" panose="020B0604020202020204" pitchFamily="34" charset="0"/>
                <a:cs typeface="Arial" panose="020B0604020202020204" pitchFamily="34" charset="0"/>
              </a:rPr>
              <a:t>Crime Analysis and Intelligence Division</a:t>
            </a:r>
          </a:p>
        </p:txBody>
      </p:sp>
      <p:cxnSp>
        <p:nvCxnSpPr>
          <p:cNvPr id="9" name="Straight Connector 8"/>
          <p:cNvCxnSpPr/>
          <p:nvPr/>
        </p:nvCxnSpPr>
        <p:spPr>
          <a:xfrm flipV="1">
            <a:off x="132347" y="1125622"/>
            <a:ext cx="6581274" cy="0"/>
          </a:xfrm>
          <a:prstGeom prst="line">
            <a:avLst/>
          </a:prstGeom>
          <a:ln w="19050"/>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964240" y="790110"/>
            <a:ext cx="2794169" cy="230832"/>
          </a:xfrm>
          <a:prstGeom prst="rect">
            <a:avLst/>
          </a:prstGeom>
          <a:noFill/>
        </p:spPr>
        <p:txBody>
          <a:bodyPr wrap="square" rtlCol="0">
            <a:spAutoFit/>
          </a:bodyPr>
          <a:lstStyle/>
          <a:p>
            <a:pPr algn="r"/>
            <a:r>
              <a:rPr lang="en-US" sz="900" b="1" i="1" dirty="0">
                <a:solidFill>
                  <a:srgbClr val="FF0000"/>
                </a:solidFill>
                <a:latin typeface="Arial" panose="020B0604020202020204" pitchFamily="34" charset="0"/>
                <a:cs typeface="Arial" panose="020B0604020202020204" pitchFamily="34" charset="0"/>
              </a:rPr>
              <a:t>Law Enforcement Sensitive // Official Use Only</a:t>
            </a:r>
          </a:p>
        </p:txBody>
      </p:sp>
      <p:sp>
        <p:nvSpPr>
          <p:cNvPr id="16" name="TextBox 15"/>
          <p:cNvSpPr txBox="1"/>
          <p:nvPr/>
        </p:nvSpPr>
        <p:spPr>
          <a:xfrm>
            <a:off x="783058" y="130437"/>
            <a:ext cx="4460215" cy="369332"/>
          </a:xfrm>
          <a:prstGeom prst="rect">
            <a:avLst/>
          </a:prstGeom>
          <a:noFill/>
        </p:spPr>
        <p:txBody>
          <a:bodyPr wrap="square" rtlCol="0">
            <a:spAutoFit/>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Harris County Sheriff’s Office</a:t>
            </a:r>
          </a:p>
        </p:txBody>
      </p:sp>
      <p:sp>
        <p:nvSpPr>
          <p:cNvPr id="18" name="TextBox 17"/>
          <p:cNvSpPr txBox="1"/>
          <p:nvPr/>
        </p:nvSpPr>
        <p:spPr>
          <a:xfrm>
            <a:off x="873804" y="676285"/>
            <a:ext cx="1947773" cy="338554"/>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5749 S. Loop E. Houston, TX 77033</a:t>
            </a:r>
          </a:p>
          <a:p>
            <a:r>
              <a:rPr lang="en-US" sz="800" dirty="0">
                <a:latin typeface="Arial" panose="020B0604020202020204" pitchFamily="34" charset="0"/>
                <a:cs typeface="Arial" panose="020B0604020202020204" pitchFamily="34" charset="0"/>
              </a:rPr>
              <a:t>713-274-6240</a:t>
            </a:r>
          </a:p>
        </p:txBody>
      </p:sp>
      <p:sp>
        <p:nvSpPr>
          <p:cNvPr id="5" name="Rectangle 4"/>
          <p:cNvSpPr/>
          <p:nvPr/>
        </p:nvSpPr>
        <p:spPr>
          <a:xfrm>
            <a:off x="671263" y="1147109"/>
            <a:ext cx="5359216" cy="307777"/>
          </a:xfrm>
          <a:prstGeom prst="rect">
            <a:avLst/>
          </a:prstGeom>
        </p:spPr>
        <p:txBody>
          <a:bodyPr wrap="square">
            <a:spAutoFit/>
          </a:bodyPr>
          <a:lstStyle/>
          <a:p>
            <a:pPr lvl="0" algn="ctr" defTabSz="914400" eaLnBrk="0" fontAlgn="base" hangingPunct="0">
              <a:spcBef>
                <a:spcPct val="0"/>
              </a:spcBef>
              <a:spcAft>
                <a:spcPct val="0"/>
              </a:spcAft>
              <a:tabLst>
                <a:tab pos="2419350" algn="l"/>
              </a:tabLst>
            </a:pPr>
            <a:r>
              <a:rPr lang="en-US" altLang="en-US" sz="1400" b="1" dirty="0">
                <a:solidFill>
                  <a:srgbClr val="FF0000"/>
                </a:solidFill>
                <a:latin typeface="Arial" panose="020B0604020202020204" pitchFamily="34" charset="0"/>
                <a:ea typeface="Calibri" panose="020F0502020204030204" pitchFamily="34" charset="0"/>
                <a:cs typeface="Arial" panose="020B0604020202020204" pitchFamily="34" charset="0"/>
              </a:rPr>
              <a:t>HCSO Agg Robbery Case</a:t>
            </a:r>
          </a:p>
        </p:txBody>
      </p:sp>
      <p:sp>
        <p:nvSpPr>
          <p:cNvPr id="15" name="Rectangle 14"/>
          <p:cNvSpPr/>
          <p:nvPr/>
        </p:nvSpPr>
        <p:spPr>
          <a:xfrm>
            <a:off x="26942" y="8784347"/>
            <a:ext cx="2823210" cy="307777"/>
          </a:xfrm>
          <a:prstGeom prst="rect">
            <a:avLst/>
          </a:prstGeom>
        </p:spPr>
        <p:txBody>
          <a:bodyPr wrap="square">
            <a:spAutoFit/>
          </a:bodyPr>
          <a:lstStyle/>
          <a:p>
            <a:r>
              <a:rPr lang="en-US" sz="700" i="1" dirty="0">
                <a:latin typeface="Arial" panose="020B0604020202020204" pitchFamily="34" charset="0"/>
                <a:cs typeface="Arial" panose="020B0604020202020204" pitchFamily="34" charset="0"/>
              </a:rPr>
              <a:t>Date: </a:t>
            </a:r>
            <a:fld id="{8E8E70E0-40D6-4BCA-AFF7-483DF88B3493}" type="datetime1">
              <a:rPr lang="en-US" sz="700" i="1" smtClean="0">
                <a:latin typeface="Arial" panose="020B0604020202020204" pitchFamily="34" charset="0"/>
                <a:cs typeface="Arial" panose="020B0604020202020204" pitchFamily="34" charset="0"/>
              </a:rPr>
              <a:t>8/29/2024</a:t>
            </a:fld>
            <a:endParaRPr lang="en-US" sz="700" i="1" dirty="0">
              <a:latin typeface="Arial" panose="020B0604020202020204" pitchFamily="34" charset="0"/>
              <a:cs typeface="Arial" panose="020B0604020202020204" pitchFamily="34" charset="0"/>
            </a:endParaRPr>
          </a:p>
          <a:p>
            <a:r>
              <a:rPr lang="en-US" sz="700" i="1" dirty="0">
                <a:latin typeface="Arial" panose="020B0604020202020204" pitchFamily="34" charset="0"/>
                <a:cs typeface="Arial" panose="020B0604020202020204" pitchFamily="34" charset="0"/>
              </a:rPr>
              <a:t>Produced by: I. Garcia, CAID Analyst</a:t>
            </a: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347" y="205875"/>
            <a:ext cx="708268" cy="708268"/>
          </a:xfrm>
          <a:prstGeom prst="rect">
            <a:avLst/>
          </a:prstGeom>
        </p:spPr>
      </p:pic>
      <p:sp>
        <p:nvSpPr>
          <p:cNvPr id="2" name="Slide Number Placeholder 1"/>
          <p:cNvSpPr>
            <a:spLocks noGrp="1"/>
          </p:cNvSpPr>
          <p:nvPr>
            <p:ph type="sldNum" sz="quarter" idx="12"/>
          </p:nvPr>
        </p:nvSpPr>
        <p:spPr>
          <a:xfrm>
            <a:off x="5138786" y="8711693"/>
            <a:ext cx="1543050" cy="486833"/>
          </a:xfrm>
        </p:spPr>
        <p:txBody>
          <a:bodyPr/>
          <a:lstStyle/>
          <a:p>
            <a:r>
              <a:rPr lang="en-US" sz="800" b="1" dirty="0">
                <a:latin typeface="Arial" panose="020B0604020202020204" pitchFamily="34" charset="0"/>
                <a:cs typeface="Arial" panose="020B0604020202020204" pitchFamily="34" charset="0"/>
              </a:rPr>
              <a:t>Pg. </a:t>
            </a:r>
            <a:fld id="{F5A0123E-1667-4C63-A59C-CE9D910D22CB}" type="slidenum">
              <a:rPr lang="en-US" sz="800" b="1" smtClean="0">
                <a:latin typeface="Arial" panose="020B0604020202020204" pitchFamily="34" charset="0"/>
                <a:cs typeface="Arial" panose="020B0604020202020204" pitchFamily="34" charset="0"/>
              </a:rPr>
              <a:t>1</a:t>
            </a:fld>
            <a:endParaRPr lang="en-US" sz="800" b="1" dirty="0">
              <a:latin typeface="Arial" panose="020B0604020202020204" pitchFamily="34" charset="0"/>
              <a:cs typeface="Arial" panose="020B0604020202020204" pitchFamily="34" charset="0"/>
            </a:endParaRPr>
          </a:p>
        </p:txBody>
      </p:sp>
      <p:sp>
        <p:nvSpPr>
          <p:cNvPr id="14" name="TextBox 13"/>
          <p:cNvSpPr txBox="1"/>
          <p:nvPr/>
        </p:nvSpPr>
        <p:spPr>
          <a:xfrm>
            <a:off x="44710" y="1333314"/>
            <a:ext cx="3126524" cy="3046988"/>
          </a:xfrm>
          <a:prstGeom prst="rect">
            <a:avLst/>
          </a:prstGeom>
          <a:noFill/>
        </p:spPr>
        <p:txBody>
          <a:bodyPr wrap="square" rtlCol="0">
            <a:spAutoFit/>
          </a:bodyPr>
          <a:lstStyle/>
          <a:p>
            <a:pPr algn="just"/>
            <a:r>
              <a:rPr lang="en-US" sz="1400" b="1" dirty="0">
                <a:solidFill>
                  <a:srgbClr val="002060"/>
                </a:solidFill>
                <a:latin typeface="Arial" panose="020B0604020202020204" pitchFamily="34" charset="0"/>
                <a:cs typeface="Arial" panose="020B0604020202020204" pitchFamily="34" charset="0"/>
              </a:rPr>
              <a:t>Executive Summary: </a:t>
            </a:r>
          </a:p>
          <a:p>
            <a:pPr algn="just"/>
            <a:r>
              <a:rPr lang="en-US" sz="1100" dirty="0">
                <a:latin typeface="Arial" panose="020B0604020202020204" pitchFamily="34" charset="0"/>
                <a:cs typeface="Arial" panose="020B0604020202020204" pitchFamily="34" charset="0"/>
              </a:rPr>
              <a:t>CAID was tasked with linking robberies involving a black male wearing a Wendy’s uniform to HCSO Agg Robbery case which occurred at ****, Boost Mobile Store on ****. A narrative search was conducted in RMS for all Robberies and Agg Robberies from 1/1/2022 – 5/2/2023 using the keyword “Wendy%” and no other cases were found.</a:t>
            </a:r>
          </a:p>
          <a:p>
            <a:pPr algn="just"/>
            <a:endParaRPr lang="en-US" sz="1100" dirty="0">
              <a:latin typeface="Arial" panose="020B0604020202020204" pitchFamily="34" charset="0"/>
              <a:cs typeface="Arial" panose="020B0604020202020204" pitchFamily="34" charset="0"/>
            </a:endParaRPr>
          </a:p>
          <a:p>
            <a:pPr lvl="0" algn="just"/>
            <a:r>
              <a:rPr lang="en-US" sz="1400" b="1" dirty="0">
                <a:solidFill>
                  <a:srgbClr val="002060"/>
                </a:solidFill>
                <a:latin typeface="Arial" panose="020B0604020202020204" pitchFamily="34" charset="0"/>
                <a:cs typeface="Arial" panose="020B0604020202020204" pitchFamily="34" charset="0"/>
              </a:rPr>
              <a:t>Suspect: </a:t>
            </a:r>
          </a:p>
          <a:p>
            <a:pPr lvl="0" algn="just"/>
            <a:r>
              <a:rPr lang="en-US" sz="1100" dirty="0">
                <a:solidFill>
                  <a:prstClr val="black"/>
                </a:solidFill>
                <a:latin typeface="Arial" panose="020B0604020202020204" pitchFamily="34" charset="0"/>
                <a:cs typeface="Arial" panose="020B0604020202020204" pitchFamily="34" charset="0"/>
              </a:rPr>
              <a:t>**** was detained in the incident wearing a Wendy’s uniform. No other robberies were discovered that had apparent links to ****. A TWC search on ***** revealed he has no history of working at any Wendy’s.</a:t>
            </a:r>
          </a:p>
          <a:p>
            <a:pPr algn="just"/>
            <a:endParaRPr lang="en-US" sz="1000" dirty="0">
              <a:latin typeface="Arial" panose="020B0604020202020204" pitchFamily="34" charset="0"/>
              <a:cs typeface="Arial" panose="020B0604020202020204" pitchFamily="34" charset="0"/>
            </a:endParaRPr>
          </a:p>
        </p:txBody>
      </p:sp>
      <p:sp>
        <p:nvSpPr>
          <p:cNvPr id="8" name="TextBox 7"/>
          <p:cNvSpPr txBox="1"/>
          <p:nvPr/>
        </p:nvSpPr>
        <p:spPr>
          <a:xfrm>
            <a:off x="57325" y="6164013"/>
            <a:ext cx="4241189" cy="1061829"/>
          </a:xfrm>
          <a:prstGeom prst="rect">
            <a:avLst/>
          </a:prstGeom>
          <a:noFill/>
        </p:spPr>
        <p:txBody>
          <a:bodyPr wrap="square" rtlCol="0">
            <a:spAutoFit/>
          </a:bodyPr>
          <a:lstStyle/>
          <a:p>
            <a:pPr marL="285750" indent="-285750">
              <a:buFont typeface="Wingdings" panose="05000000000000000000" pitchFamily="2" charset="2"/>
              <a:buChar char="Ø"/>
            </a:pPr>
            <a:r>
              <a:rPr lang="en-US" sz="1050" dirty="0">
                <a:latin typeface="Arial" panose="020B0604020202020204" pitchFamily="34" charset="0"/>
                <a:cs typeface="Arial" panose="020B0604020202020204" pitchFamily="34" charset="0"/>
              </a:rPr>
              <a:t>LKA: ****</a:t>
            </a:r>
          </a:p>
          <a:p>
            <a:pPr marL="285750" indent="-285750">
              <a:buFont typeface="Wingdings" panose="05000000000000000000" pitchFamily="2" charset="2"/>
              <a:buChar char="Ø"/>
            </a:pPr>
            <a:r>
              <a:rPr lang="en-US" sz="1050" dirty="0">
                <a:latin typeface="Arial" panose="020B0604020202020204" pitchFamily="34" charset="0"/>
                <a:cs typeface="Arial" panose="020B0604020202020204" pitchFamily="34" charset="0"/>
              </a:rPr>
              <a:t>Phone: ****</a:t>
            </a:r>
          </a:p>
          <a:p>
            <a:pPr marL="285750" indent="-285750">
              <a:buFont typeface="Wingdings" panose="05000000000000000000" pitchFamily="2" charset="2"/>
              <a:buChar char="Ø"/>
            </a:pPr>
            <a:endParaRPr lang="en-US" sz="1050" dirty="0">
              <a:latin typeface="Arial" panose="020B0604020202020204" pitchFamily="34" charset="0"/>
              <a:cs typeface="Arial" panose="020B0604020202020204" pitchFamily="34" charset="0"/>
            </a:endParaRPr>
          </a:p>
          <a:p>
            <a:r>
              <a:rPr lang="en-US" sz="1050" b="1" dirty="0">
                <a:latin typeface="Arial" panose="020B0604020202020204" pitchFamily="34" charset="0"/>
                <a:cs typeface="Arial" panose="020B0604020202020204" pitchFamily="34" charset="0"/>
              </a:rPr>
              <a:t>Resources Checked:</a:t>
            </a:r>
          </a:p>
          <a:p>
            <a:r>
              <a:rPr lang="en-US" sz="1050" dirty="0">
                <a:latin typeface="Arial" panose="020B0604020202020204" pitchFamily="34" charset="0"/>
                <a:cs typeface="Arial" panose="020B0604020202020204" pitchFamily="34" charset="0"/>
              </a:rPr>
              <a:t>RMS, CAD, DA’s Website, Gang Tracker, TXGANG, Leads Online, Clear, TLO, TWC</a:t>
            </a:r>
          </a:p>
        </p:txBody>
      </p:sp>
      <p:pic>
        <p:nvPicPr>
          <p:cNvPr id="10" name="Picture 9"/>
          <p:cNvPicPr>
            <a:picLocks noChangeAspect="1"/>
          </p:cNvPicPr>
          <p:nvPr/>
        </p:nvPicPr>
        <p:blipFill>
          <a:blip r:embed="rId3"/>
          <a:stretch>
            <a:fillRect/>
          </a:stretch>
        </p:blipFill>
        <p:spPr>
          <a:xfrm>
            <a:off x="3183876" y="1454886"/>
            <a:ext cx="3529746" cy="2591992"/>
          </a:xfrm>
          <a:prstGeom prst="rect">
            <a:avLst/>
          </a:prstGeom>
          <a:ln>
            <a:solidFill>
              <a:schemeClr val="tx1"/>
            </a:solidFill>
          </a:ln>
        </p:spPr>
      </p:pic>
      <p:sp>
        <p:nvSpPr>
          <p:cNvPr id="20" name="Rectangle 19"/>
          <p:cNvSpPr/>
          <p:nvPr/>
        </p:nvSpPr>
        <p:spPr>
          <a:xfrm>
            <a:off x="88605" y="8018378"/>
            <a:ext cx="6659822" cy="738664"/>
          </a:xfrm>
          <a:prstGeom prst="rect">
            <a:avLst/>
          </a:prstGeom>
          <a:ln>
            <a:solidFill>
              <a:schemeClr val="tx1"/>
            </a:solidFill>
          </a:ln>
        </p:spPr>
        <p:txBody>
          <a:bodyPr wrap="square">
            <a:spAutoFit/>
          </a:bodyPr>
          <a:lstStyle/>
          <a:p>
            <a:pPr algn="just"/>
            <a:r>
              <a:rPr lang="en-US" sz="700" b="1" i="1" dirty="0">
                <a:solidFill>
                  <a:srgbClr val="FF0000"/>
                </a:solidFill>
                <a:latin typeface="Arial" panose="020B0604020202020204" pitchFamily="34" charset="0"/>
                <a:cs typeface="Arial" panose="020B0604020202020204" pitchFamily="34" charset="0"/>
              </a:rPr>
              <a:t>Disclaimer</a:t>
            </a:r>
          </a:p>
          <a:p>
            <a:pPr algn="just"/>
            <a:r>
              <a:rPr lang="en-US" sz="700" b="1" i="1" dirty="0">
                <a:solidFill>
                  <a:srgbClr val="FF0000"/>
                </a:solidFill>
                <a:latin typeface="Arial" panose="020B0604020202020204" pitchFamily="34" charset="0"/>
                <a:cs typeface="Arial" panose="020B0604020202020204" pitchFamily="34" charset="0"/>
              </a:rPr>
              <a:t>This intelligence bulletin contains confidential information intended for authorized law enforcement and public safety personnel only. Unauthorized dissemination is prohibited. The Harris County Sheriff’s Office (HCSO) does not guarantee the accuracy or completeness of the information provided. The HCSO is not liable for any errors, omissions, or actions taken in reliance on this information. This bulletin is for informational purposes only and does not constitute legal advice. Recipients should consult with legal counsel as needed. If you received this bulletin in error, please notify the sender immediately and destroy all copies.</a:t>
            </a:r>
          </a:p>
        </p:txBody>
      </p:sp>
      <p:sp>
        <p:nvSpPr>
          <p:cNvPr id="6" name="Line Callout 1 5"/>
          <p:cNvSpPr/>
          <p:nvPr/>
        </p:nvSpPr>
        <p:spPr>
          <a:xfrm>
            <a:off x="4105890" y="1644996"/>
            <a:ext cx="842859" cy="301537"/>
          </a:xfrm>
          <a:prstGeom prst="borderCallout1">
            <a:avLst>
              <a:gd name="adj1" fmla="val 46654"/>
              <a:gd name="adj2" fmla="val 99777"/>
              <a:gd name="adj3" fmla="val 111361"/>
              <a:gd name="adj4" fmla="val 131258"/>
            </a:avLst>
          </a:prstGeom>
          <a:ln w="6350"/>
        </p:spPr>
        <p:style>
          <a:lnRef idx="2">
            <a:schemeClr val="dk1"/>
          </a:lnRef>
          <a:fillRef idx="1">
            <a:schemeClr val="lt1"/>
          </a:fillRef>
          <a:effectRef idx="0">
            <a:schemeClr val="dk1"/>
          </a:effectRef>
          <a:fontRef idx="minor">
            <a:schemeClr val="dk1"/>
          </a:fontRef>
        </p:style>
        <p:txBody>
          <a:bodyPr rtlCol="0" anchor="ctr"/>
          <a:lstStyle/>
          <a:p>
            <a:pPr algn="ctr"/>
            <a:r>
              <a:rPr lang="en-US" sz="800" b="1" dirty="0">
                <a:latin typeface="Arial" panose="020B0604020202020204" pitchFamily="34" charset="0"/>
                <a:cs typeface="Arial" panose="020B0604020202020204" pitchFamily="34" charset="0"/>
              </a:rPr>
              <a:t>Location of </a:t>
            </a:r>
            <a:r>
              <a:rPr lang="en-US" sz="800" b="1" dirty="0" err="1">
                <a:latin typeface="Arial" panose="020B0604020202020204" pitchFamily="34" charset="0"/>
                <a:cs typeface="Arial" panose="020B0604020202020204" pitchFamily="34" charset="0"/>
              </a:rPr>
              <a:t>Agg</a:t>
            </a:r>
            <a:r>
              <a:rPr lang="en-US" sz="800" b="1" dirty="0">
                <a:latin typeface="Arial" panose="020B0604020202020204" pitchFamily="34" charset="0"/>
                <a:cs typeface="Arial" panose="020B0604020202020204" pitchFamily="34" charset="0"/>
              </a:rPr>
              <a:t> Robbery</a:t>
            </a:r>
          </a:p>
        </p:txBody>
      </p:sp>
      <p:pic>
        <p:nvPicPr>
          <p:cNvPr id="17" name="Picture 16"/>
          <p:cNvPicPr>
            <a:picLocks noChangeAspect="1"/>
          </p:cNvPicPr>
          <p:nvPr/>
        </p:nvPicPr>
        <p:blipFill rotWithShape="1">
          <a:blip r:embed="rId4">
            <a:extLst>
              <a:ext uri="{BEBA8EAE-BF5A-486C-A8C5-ECC9F3942E4B}">
                <a14:imgProps xmlns:a14="http://schemas.microsoft.com/office/drawing/2010/main">
                  <a14:imgLayer r:embed="rId5">
                    <a14:imgEffect>
                      <a14:backgroundRemoval t="0" b="98577" l="20523" r="83400">
                        <a14:foregroundMark x1="52616" y1="64057" x2="52616" y2="64057"/>
                      </a14:backgroundRemoval>
                    </a14:imgEffect>
                  </a14:imgLayer>
                </a14:imgProps>
              </a:ext>
            </a:extLst>
          </a:blip>
          <a:srcRect l="21407" r="15577"/>
          <a:stretch/>
        </p:blipFill>
        <p:spPr>
          <a:xfrm>
            <a:off x="3369253" y="2975727"/>
            <a:ext cx="206327" cy="185122"/>
          </a:xfrm>
          <a:prstGeom prst="rect">
            <a:avLst/>
          </a:prstGeom>
        </p:spPr>
      </p:pic>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0" b="98577" l="20523" r="83400">
                        <a14:foregroundMark x1="52616" y1="64057" x2="52616" y2="64057"/>
                      </a14:backgroundRemoval>
                    </a14:imgEffect>
                  </a14:imgLayer>
                </a14:imgProps>
              </a:ext>
            </a:extLst>
          </a:blip>
          <a:srcRect l="21407" r="15577"/>
          <a:stretch/>
        </p:blipFill>
        <p:spPr>
          <a:xfrm>
            <a:off x="6292090" y="1520877"/>
            <a:ext cx="206327" cy="185122"/>
          </a:xfrm>
          <a:prstGeom prst="rect">
            <a:avLst/>
          </a:prstGeom>
        </p:spPr>
      </p:pic>
      <p:pic>
        <p:nvPicPr>
          <p:cNvPr id="22" name="Picture 21"/>
          <p:cNvPicPr>
            <a:picLocks noChangeAspect="1"/>
          </p:cNvPicPr>
          <p:nvPr/>
        </p:nvPicPr>
        <p:blipFill rotWithShape="1">
          <a:blip r:embed="rId4">
            <a:extLst>
              <a:ext uri="{BEBA8EAE-BF5A-486C-A8C5-ECC9F3942E4B}">
                <a14:imgProps xmlns:a14="http://schemas.microsoft.com/office/drawing/2010/main">
                  <a14:imgLayer r:embed="rId5">
                    <a14:imgEffect>
                      <a14:backgroundRemoval t="0" b="98577" l="20523" r="83400">
                        <a14:foregroundMark x1="52616" y1="64057" x2="52616" y2="64057"/>
                      </a14:backgroundRemoval>
                    </a14:imgEffect>
                  </a14:imgLayer>
                </a14:imgProps>
              </a:ext>
            </a:extLst>
          </a:blip>
          <a:srcRect l="21407" r="15577"/>
          <a:stretch/>
        </p:blipFill>
        <p:spPr>
          <a:xfrm>
            <a:off x="5490162" y="3778278"/>
            <a:ext cx="206327" cy="185122"/>
          </a:xfrm>
          <a:prstGeom prst="rect">
            <a:avLst/>
          </a:prstGeom>
        </p:spPr>
      </p:pic>
      <p:pic>
        <p:nvPicPr>
          <p:cNvPr id="13" name="Picture 12"/>
          <p:cNvPicPr>
            <a:picLocks noChangeAspect="1"/>
          </p:cNvPicPr>
          <p:nvPr/>
        </p:nvPicPr>
        <p:blipFill>
          <a:blip r:embed="rId6"/>
          <a:stretch>
            <a:fillRect/>
          </a:stretch>
        </p:blipFill>
        <p:spPr>
          <a:xfrm>
            <a:off x="5217860" y="1779150"/>
            <a:ext cx="215086" cy="215086"/>
          </a:xfrm>
          <a:prstGeom prst="rect">
            <a:avLst/>
          </a:prstGeom>
        </p:spPr>
      </p:pic>
      <p:sp>
        <p:nvSpPr>
          <p:cNvPr id="19" name="Rectangle 18">
            <a:extLst>
              <a:ext uri="{FF2B5EF4-FFF2-40B4-BE49-F238E27FC236}">
                <a16:creationId xmlns:a16="http://schemas.microsoft.com/office/drawing/2014/main" id="{178F70DB-3446-1DEE-64CB-C2B81B86F64B}"/>
              </a:ext>
            </a:extLst>
          </p:cNvPr>
          <p:cNvSpPr/>
          <p:nvPr/>
        </p:nvSpPr>
        <p:spPr>
          <a:xfrm>
            <a:off x="88605" y="4244222"/>
            <a:ext cx="3831893" cy="1783711"/>
          </a:xfrm>
          <a:prstGeom prst="rect">
            <a:avLst/>
          </a:prstGeom>
          <a:no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3200" b="1" dirty="0">
                <a:solidFill>
                  <a:schemeClr val="tx1"/>
                </a:solidFill>
              </a:rPr>
              <a:t>Suspect Photo Placeholder</a:t>
            </a:r>
          </a:p>
        </p:txBody>
      </p:sp>
      <p:sp>
        <p:nvSpPr>
          <p:cNvPr id="23" name="Rectangle 22">
            <a:extLst>
              <a:ext uri="{FF2B5EF4-FFF2-40B4-BE49-F238E27FC236}">
                <a16:creationId xmlns:a16="http://schemas.microsoft.com/office/drawing/2014/main" id="{D8EF0520-594C-997C-19BD-AC52ECAB9F66}"/>
              </a:ext>
            </a:extLst>
          </p:cNvPr>
          <p:cNvSpPr/>
          <p:nvPr/>
        </p:nvSpPr>
        <p:spPr>
          <a:xfrm>
            <a:off x="4123557" y="4243374"/>
            <a:ext cx="2475533" cy="3569117"/>
          </a:xfrm>
          <a:prstGeom prst="rect">
            <a:avLst/>
          </a:prstGeom>
          <a:no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US" sz="3200" b="1" dirty="0">
                <a:solidFill>
                  <a:schemeClr val="tx1"/>
                </a:solidFill>
              </a:rPr>
              <a:t>CCH Placeholder</a:t>
            </a:r>
          </a:p>
        </p:txBody>
      </p:sp>
    </p:spTree>
    <p:extLst>
      <p:ext uri="{BB962C8B-B14F-4D97-AF65-F5344CB8AC3E}">
        <p14:creationId xmlns:p14="http://schemas.microsoft.com/office/powerpoint/2010/main" val="392723139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5952</TotalTime>
  <Words>289</Words>
  <Application>Microsoft Office PowerPoint</Application>
  <PresentationFormat>Letter Paper (8.5x11 in)</PresentationFormat>
  <Paragraphs>24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Wingdings</vt:lpstr>
      <vt:lpstr>Office Theme</vt:lpstr>
      <vt:lpstr>PowerPoint Presentation</vt:lpstr>
    </vt:vector>
  </TitlesOfParts>
  <Company>Harris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Garcia, Isis (HCSO)</dc:creator>
  <cp:lastModifiedBy>Garcia, Isis (HCSO)</cp:lastModifiedBy>
  <cp:revision>147</cp:revision>
  <dcterms:created xsi:type="dcterms:W3CDTF">2021-06-20T21:53:11Z</dcterms:created>
  <dcterms:modified xsi:type="dcterms:W3CDTF">2024-08-29T19:42:13Z</dcterms:modified>
</cp:coreProperties>
</file>